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70" autoAdjust="0"/>
  </p:normalViewPr>
  <p:slideViewPr>
    <p:cSldViewPr snapToGrid="0" showGuides="1">
      <p:cViewPr varScale="1">
        <p:scale>
          <a:sx n="116" d="100"/>
          <a:sy n="116" d="100"/>
        </p:scale>
        <p:origin x="-378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D588E94-E259-477B-A78A-E5DB03D70321}" type="datetime1">
              <a:rPr lang="pl-PL" smtClean="0"/>
              <a:pPr rtl="0"/>
              <a:t>2021-08-28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D8BCD7-CD53-47B3-9B11-14A82BC37C84}" type="datetime1">
              <a:rPr lang="pl-PL" smtClean="0"/>
              <a:pPr rtl="0"/>
              <a:t>2021-08-28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C0B30D-C07A-425B-A90C-BA7BEB19107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pl-PL" smtClean="0"/>
              <a:pPr rtl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38705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E2AC820-8696-43A1-A2DB-42A8EE92D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0F2FC9C-0F52-407A-B6F4-CC1F5E4AE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C903333-A360-43ED-864A-082EA034F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D696-4EC2-4017-8CCB-021DB567BEF1}" type="datetimeFigureOut">
              <a:rPr lang="pl-PL" smtClean="0"/>
              <a:pPr/>
              <a:t>2021-08-28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4ED460F-3A96-4060-ABA4-D24648A53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5957922-9470-4F01-B44C-91E01E0D9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2DC7-AA34-4819-9121-0D7CA52308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1119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84A28A-540F-47AD-B5BD-484B14E6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1B2CE40B-87FC-484C-85F4-EC8EB0005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9956A0A-E783-431A-84FE-CE432BD7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ABF0EF-BF8B-4004-A74D-AEAA6F2B8A83}" type="datetime1">
              <a:rPr lang="pl-PL" smtClean="0"/>
              <a:pPr rtl="0"/>
              <a:t>2021-08-28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97B5B77-E641-4E1E-AFFE-DEB67CF1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A1A255B-EB96-438C-9430-976E938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1267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550E5176-20CF-4B41-886E-89D438190A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3BD9CBE9-8841-4B6D-A7B8-CD1F91BD5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EEA3F9B-044C-49A9-97F5-DEE5F660F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E94999-550A-4B23-B1CB-4EDE54D3FE74}" type="datetime1">
              <a:rPr lang="pl-PL" smtClean="0"/>
              <a:pPr rtl="0"/>
              <a:t>2021-08-28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6161B90-C33E-430D-83E4-45E37E485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481F6A3-F8F0-48D0-A100-32301A1F4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6296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CA8BA70-9135-41B4-8764-97A230C7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777F13F-D27B-4F82-9958-8CCCF2440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3471E68-DADF-4224-BCFA-36D8FB665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6A9A776-425C-4079-9F40-13BC4388FA09}" type="datetime1">
              <a:rPr lang="pl-PL" smtClean="0"/>
              <a:pPr rtl="0"/>
              <a:t>2021-08-28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695C2B1-B4C5-479F-A9D3-9BE436A4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8D3280E-15D8-4B06-B902-BE222A7A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1352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70F70B8-DCF2-41D4-B21C-59A8106E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B30EB91-CCFD-4580-A1ED-23B603A73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E24DA9E-8DC0-4479-9D02-07B99488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D696-4EC2-4017-8CCB-021DB567BEF1}" type="datetimeFigureOut">
              <a:rPr lang="pl-PL" smtClean="0"/>
              <a:pPr/>
              <a:t>2021-08-28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0966A67-C1AA-47D6-A602-F2388A1B5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4DC3FCF-0070-409D-90A9-91C69FD8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2DC7-AA34-4819-9121-0D7CA52308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1326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C3C7D5D-673E-42B2-BAB3-F890FEEC5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EFB076D-9574-44A7-A68A-5739EFEA8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ED133A67-7FEE-495B-8711-A24DA495F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69615BEC-DD8D-43F6-A3CE-36AADD21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F030F3D-79C8-42B0-A671-189B666D9375}" type="datetime1">
              <a:rPr lang="pl-PL" smtClean="0"/>
              <a:pPr rtl="0"/>
              <a:t>2021-08-28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FBBBC334-4B2F-47DC-9377-5A79DEA0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80C4E32-B297-48AF-A6CB-51A8A40A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5178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5169D0E-7923-45D9-8DB8-979667FE5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022BF62-32AC-46E7-BEF5-A0EF0AC50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5AF4675B-AC5D-404E-894F-E6B1C9C80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3DC05687-FAB4-4FFF-89D9-4AC59ADF5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9F96485B-A8FA-4A02-A3ED-EB7DA4611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385D7AF0-0F1C-4FCF-97DC-E385DB9DB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E92310D-4212-447C-ADEE-7D894C93A8C6}" type="datetime1">
              <a:rPr lang="pl-PL" smtClean="0"/>
              <a:pPr rtl="0"/>
              <a:t>2021-08-28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F9BE8555-962F-4428-8EEE-7469F0EE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F4D1D090-E551-42D3-AEA7-AE02DDF6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842445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82B1700-2179-4850-A7D8-0AFCC2E6D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61D51893-4355-426C-BAED-F04E9C83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157E7B-71A9-4338-819F-8122FFCF706E}" type="datetime1">
              <a:rPr lang="pl-PL" smtClean="0"/>
              <a:pPr rtl="0"/>
              <a:t>2021-08-28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CE371C94-7799-4820-ACC6-12FADB653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DD81CDEA-7CC4-464A-AF13-59E14835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7613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7360FFE6-6566-470C-8941-26FE0D3B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F3FEE08-C437-442D-A823-4CEC3F030AE2}" type="datetime1">
              <a:rPr lang="pl-PL" smtClean="0"/>
              <a:pPr rtl="0"/>
              <a:t>2021-08-28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FA1BD551-EFB4-447A-A6F4-47834D7D0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55F2A826-A785-44B5-8658-7651598E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9207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E29198F-47CD-49E5-9B4F-785CCACD5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E8DEFFE-DD50-4B5F-A679-57BFEE701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9AECCD58-EA62-4B24-8AFA-9A0362453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3F3A741-6B05-4F2E-BF28-D0863575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F8AB7C-0BFD-472A-8920-5CA4FDBCBC58}" type="datetime1">
              <a:rPr lang="pl-PL" smtClean="0"/>
              <a:pPr rtl="0"/>
              <a:t>2021-08-28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D100189E-5CB1-4D7E-B48C-843B7B531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E58A8E4F-2443-418D-B215-9A82C671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9943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BFA3436-8C4D-4C84-952F-ED591546E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C5626849-E72F-4EAE-BE6C-47A8761C6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65F841E-CEE9-4E19-8DC3-F72CC5BF5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B95EA8AD-80D7-486F-94B9-8832F4F34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D696-4EC2-4017-8CCB-021DB567BEF1}" type="datetimeFigureOut">
              <a:rPr lang="pl-PL" smtClean="0"/>
              <a:pPr/>
              <a:t>2021-08-28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84FE9AE0-2BDF-4789-9E39-AEF126C72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02C1C1E-F16B-4163-AA37-0217C6D61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2DC7-AA34-4819-9121-0D7CA52308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7537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798B98A2-6F38-49FD-94FE-B3B0D5C4C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48E93A5-8320-45D1-90FB-17940A4C2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8694A15-4A0F-468E-A146-08E6F7892A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46C6F4D-64A0-40B6-9410-4EA476295ACD}" type="datetime1">
              <a:rPr lang="pl-PL" smtClean="0"/>
              <a:pPr rtl="0"/>
              <a:t>2021-08-28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AE1C716-3985-4433-BAA6-F7CA8D398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D183B63-40FA-4313-85EE-F7B97D2C8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1434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zasopismobiologia.pl/artykul/dalej-w-swiat-czyli-lekcja-o-budowie-i-znaczeniu-owocow" TargetMode="External"/><Relationship Id="rId3" Type="http://schemas.openxmlformats.org/officeDocument/2006/relationships/hyperlink" Target="http://zdrowie.avd.pl/projekt3/files/2012/11/Zastosowanie-owocow-w-zywieniu.pdf" TargetMode="External"/><Relationship Id="rId7" Type="http://schemas.openxmlformats.org/officeDocument/2006/relationships/hyperlink" Target="https://www.encyklopedia.lasypolskie.pl/doku.php?id=o:owoce" TargetMode="External"/><Relationship Id="rId2" Type="http://schemas.openxmlformats.org/officeDocument/2006/relationships/hyperlink" Target="https://epodreczniki.pl/a/owoce-i-nasiona/DaquSQem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astrro.pl/blog/obrobka-wstepna-warzyw-i-owocow/" TargetMode="External"/><Relationship Id="rId5" Type="http://schemas.openxmlformats.org/officeDocument/2006/relationships/hyperlink" Target="https://gotujmy.pl/przepisy-owoce.html" TargetMode="External"/><Relationship Id="rId4" Type="http://schemas.openxmlformats.org/officeDocument/2006/relationships/hyperlink" Target="https://zsckrjablon.pl/wp-content/uploads/2020/04/Sporz%C4%85dzanie-potraw-z-owoc%C3%B3w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2524539" cy="883157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dirty="0"/>
              <a:t>Owoce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6800" y="4982817"/>
            <a:ext cx="3823252" cy="1189383"/>
          </a:xfrm>
        </p:spPr>
        <p:txBody>
          <a:bodyPr rtlCol="0"/>
          <a:lstStyle/>
          <a:p>
            <a:pPr rtl="0"/>
            <a:r>
              <a:rPr lang="pl-PL" dirty="0"/>
              <a:t>Podział i zastosowanie owoców w gastronomii</a:t>
            </a:r>
          </a:p>
        </p:txBody>
      </p:sp>
      <p:pic>
        <p:nvPicPr>
          <p:cNvPr id="6" name="Picture 2" descr="EO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096" y="509484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011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FA395E6-28BA-4E45-BACD-0B9F8F40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960465"/>
          </a:xfrm>
        </p:spPr>
        <p:txBody>
          <a:bodyPr/>
          <a:lstStyle/>
          <a:p>
            <a:pPr algn="ctr"/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8E87AD7-A1F9-4B75-84AB-BEAECF612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24000"/>
            <a:ext cx="10058400" cy="4648201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hlinkClick r:id="rId2"/>
              </a:rPr>
              <a:t>https://epodreczniki.pl/a/owoce-i-nasiona/DaquSQem6</a:t>
            </a:r>
            <a:endParaRPr lang="pl-PL" dirty="0"/>
          </a:p>
          <a:p>
            <a:r>
              <a:rPr lang="pl-PL" dirty="0">
                <a:hlinkClick r:id="rId3"/>
              </a:rPr>
              <a:t>http://zdrowie.avd.pl/projekt3/files/2012/11/Zastosowanie-owocow-w-zywieniu.pdf</a:t>
            </a:r>
            <a:endParaRPr lang="pl-PL" dirty="0"/>
          </a:p>
          <a:p>
            <a:r>
              <a:rPr lang="pl-PL" dirty="0">
                <a:hlinkClick r:id="rId4"/>
              </a:rPr>
              <a:t>https://zsckrjablon.pl/wp-content/uploads/2020/04/Sporz%C4%85dzanie-potraw-z-owoc%C3%B3w.pdf</a:t>
            </a:r>
            <a:endParaRPr lang="pl-PL" dirty="0"/>
          </a:p>
          <a:p>
            <a:r>
              <a:rPr lang="pl-PL" dirty="0">
                <a:hlinkClick r:id="rId3"/>
              </a:rPr>
              <a:t>http://zdrowie.avd.pl/projekt3/files/2012/11/Zastosowanie-owocow-w-zywieniu.pdf</a:t>
            </a:r>
            <a:endParaRPr lang="pl-PL" dirty="0"/>
          </a:p>
          <a:p>
            <a:r>
              <a:rPr lang="pl-PL" dirty="0">
                <a:hlinkClick r:id="rId5"/>
              </a:rPr>
              <a:t>https://</a:t>
            </a:r>
            <a:r>
              <a:rPr lang="pl-PL" dirty="0" smtClean="0">
                <a:hlinkClick r:id="rId5"/>
              </a:rPr>
              <a:t>gotujmy.pl/przepisy-owoce.html</a:t>
            </a:r>
            <a:endParaRPr lang="pl-PL" dirty="0" smtClean="0"/>
          </a:p>
          <a:p>
            <a:r>
              <a:rPr lang="pl-PL" dirty="0" smtClean="0">
                <a:hlinkClick r:id="rId6"/>
              </a:rPr>
              <a:t>https://www.gastrro.pl/blog/obrobka-wstepna-warzyw-i-owocow</a:t>
            </a:r>
            <a:r>
              <a:rPr lang="pl-PL" dirty="0" smtClean="0">
                <a:hlinkClick r:id="rId6"/>
              </a:rPr>
              <a:t>/</a:t>
            </a:r>
            <a:endParaRPr lang="pl-PL" dirty="0" smtClean="0"/>
          </a:p>
          <a:p>
            <a:r>
              <a:rPr lang="pl-PL" dirty="0" smtClean="0">
                <a:hlinkClick r:id="rId7"/>
              </a:rPr>
              <a:t>https://</a:t>
            </a:r>
            <a:r>
              <a:rPr lang="pl-PL" dirty="0" smtClean="0">
                <a:hlinkClick r:id="rId7"/>
              </a:rPr>
              <a:t>www.encyklopedia.lasypolskie.pl/doku.php?id=o:owoce</a:t>
            </a:r>
            <a:endParaRPr lang="pl-PL" dirty="0" smtClean="0"/>
          </a:p>
          <a:p>
            <a:r>
              <a:rPr lang="pl-PL" smtClean="0">
                <a:hlinkClick r:id="rId8"/>
              </a:rPr>
              <a:t>https</a:t>
            </a:r>
            <a:r>
              <a:rPr lang="pl-PL" smtClean="0">
                <a:hlinkClick r:id="rId8"/>
              </a:rPr>
              <a:t>://</a:t>
            </a:r>
            <a:r>
              <a:rPr lang="pl-PL" smtClean="0">
                <a:hlinkClick r:id="rId8"/>
              </a:rPr>
              <a:t>www.czasopismobiologia.pl/artykul/dalej-w-swiat-czyli-lekcja-o-budowie-i-znaczeniu-owocow</a:t>
            </a:r>
            <a:endParaRPr lang="pl-PL" smtClean="0"/>
          </a:p>
          <a:p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434959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5DA8DEF-ED9B-4148-8751-04B1613F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721925"/>
          </a:xfrm>
        </p:spPr>
        <p:txBody>
          <a:bodyPr/>
          <a:lstStyle/>
          <a:p>
            <a:pPr algn="ctr"/>
            <a:r>
              <a:rPr lang="pl-PL" dirty="0"/>
              <a:t>Ewaluacja części I teoretycznej 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xmlns="" id="{FF251C50-2E48-4CB1-B437-204C0C8CC3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03488216"/>
              </p:ext>
            </p:extLst>
          </p:nvPr>
        </p:nvGraphicFramePr>
        <p:xfrm>
          <a:off x="1066800" y="1457739"/>
          <a:ext cx="10058400" cy="4567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xmlns="" val="86399276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4419670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99002985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3667479442"/>
                    </a:ext>
                  </a:extLst>
                </a:gridCol>
              </a:tblGrid>
              <a:tr h="411099">
                <a:tc>
                  <a:txBody>
                    <a:bodyPr/>
                    <a:lstStyle/>
                    <a:p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5744403"/>
                  </a:ext>
                </a:extLst>
              </a:tr>
              <a:tr h="2534172">
                <a:tc>
                  <a:txBody>
                    <a:bodyPr/>
                    <a:lstStyle/>
                    <a:p>
                      <a:r>
                        <a:rPr lang="pl-PL" dirty="0"/>
                        <a:t>Zawartość merytoryczna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Temat potraktowany bardzo ogólnikowo,</a:t>
                      </a:r>
                    </a:p>
                    <a:p>
                      <a:r>
                        <a:rPr lang="pl-PL" dirty="0"/>
                        <a:t>Nie wszystkie zagadnienia zostały poruszone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zgodnie z tematem, zostały wykorzystane linki w opracowaniu tematu, pojawiają się drobne błędy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została napisana bardzo dobrze, uczniowie odnieśli się do </a:t>
                      </a:r>
                      <a:r>
                        <a:rPr lang="pl-PL"/>
                        <a:t>proponowanych źródeł i </a:t>
                      </a:r>
                      <a:r>
                        <a:rPr lang="pl-PL" dirty="0"/>
                        <a:t>dodali swoje. </a:t>
                      </a:r>
                    </a:p>
                    <a:p>
                      <a:r>
                        <a:rPr lang="pl-PL" dirty="0"/>
                        <a:t>Wszystkie zagadnienie zostały bardzo dobrze opracowane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923401"/>
                  </a:ext>
                </a:extLst>
              </a:tr>
              <a:tr h="1621870">
                <a:tc>
                  <a:txBody>
                    <a:bodyPr/>
                    <a:lstStyle/>
                    <a:p>
                      <a:r>
                        <a:rPr lang="pl-PL" dirty="0"/>
                        <a:t>Estetyka wykonanego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Projekt graficznie bardzo słaby, czcionka mało czytelna, brak zdjęć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wyraźnie, czytelnie, mało zdjęć, mało grafiki </a:t>
                      </a:r>
                      <a:r>
                        <a:rPr lang="pl-PL" dirty="0" err="1"/>
                        <a:t>SmartArt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bardzo dobrze, czytelna zrozumiała, dużo zdjęć, ładne zastawanie grafiki Smart 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0437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641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81B1BBD-17BB-4A6C-BA7E-C0EE2D5F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708673"/>
          </a:xfrm>
        </p:spPr>
        <p:txBody>
          <a:bodyPr/>
          <a:lstStyle/>
          <a:p>
            <a:pPr algn="ctr"/>
            <a:r>
              <a:rPr lang="pl-PL" dirty="0"/>
              <a:t>Ewaluacja części II praktycznej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2346ADC9-EFA9-47CE-9315-673A888A8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55751768"/>
              </p:ext>
            </p:extLst>
          </p:nvPr>
        </p:nvGraphicFramePr>
        <p:xfrm>
          <a:off x="1066800" y="1325217"/>
          <a:ext cx="10058400" cy="5075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xmlns="" val="305902634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408755522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14174312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4125782184"/>
                    </a:ext>
                  </a:extLst>
                </a:gridCol>
              </a:tblGrid>
              <a:tr h="456837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2824417"/>
                  </a:ext>
                </a:extLst>
              </a:tr>
              <a:tr h="3154049">
                <a:tc>
                  <a:txBody>
                    <a:bodyPr/>
                    <a:lstStyle/>
                    <a:p>
                      <a:r>
                        <a:rPr lang="pl-PL" dirty="0"/>
                        <a:t>Wykonanie  ćwiczenia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Zostały przygotowane </a:t>
                      </a:r>
                      <a:r>
                        <a:rPr lang="pl-PL"/>
                        <a:t>2 potrawy, </a:t>
                      </a:r>
                      <a:r>
                        <a:rPr lang="pl-PL" dirty="0"/>
                        <a:t>po 2 porcje, sprzęt potrzebny do realizacji ćwiczenie nie został przygotowany. w wykonaniu ćwiczenia pomagał nauczyciel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Przygotowane zostały 2 potrawy po 3 porcje, stanowisko pracy zostało przygotowane zgodnie z założeniami. Ćwiczenie było wykonane poprawnie, z niewielką pomocą nauczyciela,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Zostały wykonane 2 potrawy po 3 porcje. Stanowisko pracy, tempo pracy, organizacja była bardzo dobra. Wszystkie zasady HACCP były przestrzegane.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5984023"/>
                  </a:ext>
                </a:extLst>
              </a:tr>
              <a:tr h="1464379">
                <a:tc>
                  <a:txBody>
                    <a:bodyPr/>
                    <a:lstStyle/>
                    <a:p>
                      <a:r>
                        <a:rPr lang="pl-PL" dirty="0"/>
                        <a:t>Ocena organoleptyczna,</a:t>
                      </a:r>
                    </a:p>
                    <a:p>
                      <a:r>
                        <a:rPr lang="pl-PL" dirty="0"/>
                        <a:t>prezentacja </a:t>
                      </a:r>
                    </a:p>
                    <a:p>
                      <a:r>
                        <a:rPr lang="pl-PL" dirty="0"/>
                        <a:t>ćwiczenia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 Potrawa wyszła smaczna, słaba prezentacja potrawy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potrawa smaczna prezentacja i omówienie potrawy zadawalające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Potrawa wyszła bardzo smaczna z ładna prezentacją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9125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74177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4486492-3F74-47C6-AFBB-6AF5A8C03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960465"/>
          </a:xfrm>
        </p:spPr>
        <p:txBody>
          <a:bodyPr/>
          <a:lstStyle/>
          <a:p>
            <a:pPr algn="ctr"/>
            <a:r>
              <a:rPr lang="pl-PL" dirty="0"/>
              <a:t>Ewaluacja - ocena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5C19815D-06D9-479D-8AFE-B4F11D018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1740300"/>
              </p:ext>
            </p:extLst>
          </p:nvPr>
        </p:nvGraphicFramePr>
        <p:xfrm>
          <a:off x="2782956" y="1904998"/>
          <a:ext cx="7023654" cy="4005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827">
                  <a:extLst>
                    <a:ext uri="{9D8B030D-6E8A-4147-A177-3AD203B41FA5}">
                      <a16:colId xmlns:a16="http://schemas.microsoft.com/office/drawing/2014/main" xmlns="" val="2229297133"/>
                    </a:ext>
                  </a:extLst>
                </a:gridCol>
                <a:gridCol w="3511827">
                  <a:extLst>
                    <a:ext uri="{9D8B030D-6E8A-4147-A177-3AD203B41FA5}">
                      <a16:colId xmlns:a16="http://schemas.microsoft.com/office/drawing/2014/main" xmlns="" val="2959570697"/>
                    </a:ext>
                  </a:extLst>
                </a:gridCol>
              </a:tblGrid>
              <a:tr h="57221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Ilość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Ocena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7382882"/>
                  </a:ext>
                </a:extLst>
              </a:tr>
              <a:tr h="57221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0- 3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3080235"/>
                  </a:ext>
                </a:extLst>
              </a:tr>
              <a:tr h="57221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1964983"/>
                  </a:ext>
                </a:extLst>
              </a:tr>
              <a:tr h="57221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5969630"/>
                  </a:ext>
                </a:extLst>
              </a:tr>
              <a:tr h="57221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7848328"/>
                  </a:ext>
                </a:extLst>
              </a:tr>
              <a:tr h="57221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Bardzo 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1707950"/>
                  </a:ext>
                </a:extLst>
              </a:tr>
              <a:tr h="572210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Celujący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8705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6239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54564FF-FA30-455C-8F68-15B1E77A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682169"/>
          </a:xfrm>
        </p:spPr>
        <p:txBody>
          <a:bodyPr>
            <a:normAutofit fontScale="90000"/>
          </a:bodyPr>
          <a:lstStyle/>
          <a:p>
            <a:r>
              <a:rPr lang="pl-PL" dirty="0"/>
              <a:t>Konkluzja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7403AA5-1451-43AC-A969-4BB8D8668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17983"/>
            <a:ext cx="10058400" cy="4754218"/>
          </a:xfrm>
        </p:spPr>
        <p:txBody>
          <a:bodyPr/>
          <a:lstStyle/>
          <a:p>
            <a:pPr marL="393192" lvl="1" indent="0">
              <a:buNone/>
            </a:pPr>
            <a:r>
              <a:rPr lang="pl-PL" sz="2400" dirty="0"/>
              <a:t>Owoce w naszym życiu są bardzo ważne i niezbędne dla naszego prawidłowego rozwoju fizycznego i psychicznego. Dzięki Waszym  prezentacją dowiedzieliście się:</a:t>
            </a:r>
          </a:p>
          <a:p>
            <a:r>
              <a:rPr lang="pl-PL" dirty="0"/>
              <a:t>Poznałeś owoce, oraz ich budowę</a:t>
            </a:r>
          </a:p>
          <a:p>
            <a:r>
              <a:rPr lang="pl-PL" dirty="0"/>
              <a:t>Dowiedziałeś się jak jest duża różnorodność owoców </a:t>
            </a:r>
          </a:p>
          <a:p>
            <a:r>
              <a:rPr lang="pl-PL" dirty="0"/>
              <a:t>Potrafisz przyporządkować owoce do odpowiedniej grupy </a:t>
            </a:r>
          </a:p>
          <a:p>
            <a:r>
              <a:rPr lang="pl-PL" dirty="0"/>
              <a:t>Poznaliście zdrowotne walory owoców </a:t>
            </a:r>
          </a:p>
          <a:p>
            <a:r>
              <a:rPr lang="pl-PL" dirty="0"/>
              <a:t>Dowiedziałeś się jakie są potrawy z owoców</a:t>
            </a:r>
          </a:p>
        </p:txBody>
      </p:sp>
    </p:spTree>
    <p:extLst>
      <p:ext uri="{BB962C8B-B14F-4D97-AF65-F5344CB8AC3E}">
        <p14:creationId xmlns:p14="http://schemas.microsoft.com/office/powerpoint/2010/main" xmlns="" val="124541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1E21E55-8B38-41C7-BD10-50661ACA7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801439"/>
          </a:xfrm>
        </p:spPr>
        <p:txBody>
          <a:bodyPr/>
          <a:lstStyle/>
          <a:p>
            <a:r>
              <a:rPr lang="pl-PL" dirty="0"/>
              <a:t>Konkluzja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B45A0A2-542E-472E-AB8F-6D7DA9BC7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58957"/>
            <a:ext cx="10058400" cy="4913244"/>
          </a:xfrm>
        </p:spPr>
        <p:txBody>
          <a:bodyPr/>
          <a:lstStyle/>
          <a:p>
            <a:r>
              <a:rPr lang="pl-PL" dirty="0"/>
              <a:t>Poznałeś etapy obróbki wstępnej owoców </a:t>
            </a:r>
          </a:p>
          <a:p>
            <a:r>
              <a:rPr lang="pl-PL" dirty="0"/>
              <a:t>Poznałeś sposoby rozdrabniania owoców</a:t>
            </a:r>
          </a:p>
          <a:p>
            <a:r>
              <a:rPr lang="pl-PL" dirty="0"/>
              <a:t>Nauczyłeś  się zdrowe potrawy z owoców </a:t>
            </a:r>
          </a:p>
          <a:p>
            <a:r>
              <a:rPr lang="pl-PL" dirty="0"/>
              <a:t>Nauczyliście się współpracować w grupie </a:t>
            </a:r>
          </a:p>
          <a:p>
            <a:r>
              <a:rPr lang="pl-PL" dirty="0"/>
              <a:t>Dowiedziałeś się jak za pomocą </a:t>
            </a:r>
            <a:r>
              <a:rPr lang="pl-PL" dirty="0" err="1"/>
              <a:t>internetu</a:t>
            </a:r>
            <a:r>
              <a:rPr lang="pl-PL" dirty="0"/>
              <a:t> znajdować receptury i wykorzystywać je w domu oraz dalszej pracy zawodowej jako kucharz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71738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A664C8-A8C7-4B05-BA33-0388A96B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748430"/>
          </a:xfrm>
        </p:spPr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97FB05A-BB56-4932-84EE-3D5039791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69773"/>
            <a:ext cx="9415670" cy="3988905"/>
          </a:xfrm>
        </p:spPr>
        <p:txBody>
          <a:bodyPr>
            <a:noAutofit/>
          </a:bodyPr>
          <a:lstStyle/>
          <a:p>
            <a:r>
              <a:rPr lang="pl-PL" sz="2800" dirty="0"/>
              <a:t>Uczniowie najlepiej jeśli dobiorą się sami w grupy 2 osobowe. Należy zwrócić uwagę uczniom żeby przynajmniej jeden z nich miał odpowiedni program do wykonania prezentacji</a:t>
            </a:r>
          </a:p>
          <a:p>
            <a:r>
              <a:rPr lang="pl-PL" sz="2800" dirty="0"/>
              <a:t>Nauczyciel powinien dokładnie wyjaśnić temat zadania, na co uczniowie powinni zwrócić szczególną uwagę podczas pisania pracy. W części drugiej nauczyciel jest zobowiązany do przeprowadzenia krótkiego szkolenia bhp przed przystąpieniem do części praktycznej</a:t>
            </a:r>
          </a:p>
        </p:txBody>
      </p:sp>
    </p:spTree>
    <p:extLst>
      <p:ext uri="{BB962C8B-B14F-4D97-AF65-F5344CB8AC3E}">
        <p14:creationId xmlns:p14="http://schemas.microsoft.com/office/powerpoint/2010/main" xmlns="" val="429105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00F65A7-2AC7-4E63-9796-25918329E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84582F4-3ADC-4F06-84CC-8C129E320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05001"/>
            <a:ext cx="9455426" cy="4267200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Nauczyciel powinien przedstawić plusy i minusy korzystania z </a:t>
            </a:r>
            <a:r>
              <a:rPr lang="pl-PL" dirty="0" err="1"/>
              <a:t>internetu</a:t>
            </a:r>
            <a:r>
              <a:rPr lang="pl-PL" dirty="0"/>
              <a:t>, zwrócić szczególną uwagę na ewentualne zagrożenia             i niebezpieczeństwa wynikające z korzystania z sieci.</a:t>
            </a:r>
          </a:p>
          <a:p>
            <a:r>
              <a:rPr lang="pl-PL" dirty="0"/>
              <a:t>Podczas omawiania tematu nauczyciel może pomóc uczniom wspólnie stworzyć roboczy plan pracy. W celu uniknięcia błędów merytorycznych uczniowie powinni wspierać się podręcznikiem przedmiotowym</a:t>
            </a:r>
          </a:p>
          <a:p>
            <a:r>
              <a:rPr lang="pl-PL" dirty="0"/>
              <a:t>Czas wykonania projektu powinien być dostosowany do możliwości uczniów. Część teoretyczna (około 2 tygodni), część praktyczna powinna odbyć się w pracowni gastronomicznej i nie przekraczać 3 godzin zegarowych.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49505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2DB0117-919A-46CE-90C6-68EDF9053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6D5E7E-80ED-4D9D-B176-AEFE159B06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Dobrze było by, rozpowszechnić przygotowane receptury np. na stronie internetowej szkoły w specjalnej zakładce, zaproszenie kolegów i koleżanki oraz dyrekcję i nauczycieli na wspólną degustacje wykonanych potraw.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E739D43E-9219-4406-B7CA-5259C9638B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25916" y="1904999"/>
            <a:ext cx="4797968" cy="4080775"/>
          </a:xfrm>
        </p:spPr>
      </p:pic>
    </p:spTree>
    <p:extLst>
      <p:ext uri="{BB962C8B-B14F-4D97-AF65-F5344CB8AC3E}">
        <p14:creationId xmlns:p14="http://schemas.microsoft.com/office/powerpoint/2010/main" xmlns="" val="528344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02FC116C-766A-4681-93B0-1D60126CA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Powodzenia 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A6936F7B-6AD0-4732-9205-2D1E510B5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50" y="2020094"/>
            <a:ext cx="70485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7807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28B6B2C-2BEC-4BF4-99D7-2FC156F7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rgbClr val="9A5315">
                    <a:lumMod val="50000"/>
                  </a:srgbClr>
                </a:solidFill>
                <a:effectLst/>
                <a:uLnTx/>
                <a:uFillTx/>
                <a:latin typeface="Segoe Print"/>
                <a:ea typeface="+mj-ea"/>
                <a:cs typeface="+mj-cs"/>
              </a:rPr>
              <a:t>P</a:t>
            </a:r>
            <a:r>
              <a:rPr kumimoji="0" lang="pl" sz="3600" b="0" i="0" u="none" strike="noStrike" kern="1200" cap="none" spc="0" normalizeH="0" baseline="0" noProof="0" dirty="0">
                <a:ln>
                  <a:noFill/>
                </a:ln>
                <a:solidFill>
                  <a:srgbClr val="9A5315">
                    <a:lumMod val="50000"/>
                  </a:srgbClr>
                </a:solidFill>
                <a:effectLst/>
                <a:uLnTx/>
                <a:uFillTx/>
                <a:latin typeface="Segoe Print"/>
                <a:ea typeface="+mj-ea"/>
                <a:cs typeface="+mj-cs"/>
              </a:rPr>
              <a:t>odział owoców, </a:t>
            </a:r>
            <a:br>
              <a:rPr kumimoji="0" lang="pl" sz="3600" b="0" i="0" u="none" strike="noStrike" kern="1200" cap="none" spc="0" normalizeH="0" baseline="0" noProof="0" dirty="0">
                <a:ln>
                  <a:noFill/>
                </a:ln>
                <a:solidFill>
                  <a:srgbClr val="9A5315">
                    <a:lumMod val="50000"/>
                  </a:srgbClr>
                </a:solidFill>
                <a:effectLst/>
                <a:uLnTx/>
                <a:uFillTx/>
                <a:latin typeface="Segoe Print"/>
                <a:ea typeface="+mj-ea"/>
                <a:cs typeface="+mj-cs"/>
              </a:rPr>
            </a:br>
            <a:r>
              <a:rPr kumimoji="0" lang="pl" sz="3600" b="0" i="0" u="none" strike="noStrike" kern="1200" cap="none" spc="0" normalizeH="0" baseline="0" noProof="0" dirty="0">
                <a:ln>
                  <a:noFill/>
                </a:ln>
                <a:solidFill>
                  <a:srgbClr val="9A5315">
                    <a:lumMod val="50000"/>
                  </a:srgbClr>
                </a:solidFill>
                <a:effectLst/>
                <a:uLnTx/>
                <a:uFillTx/>
                <a:latin typeface="Segoe Print"/>
                <a:ea typeface="+mj-ea"/>
                <a:cs typeface="+mj-cs"/>
              </a:rPr>
              <a:t>zastosowanie owoców w gastronomii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B30F409-64B6-4F4C-8112-8E2E27EC63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t>Web Quest przeznaczony dla uczniów niesłyszących w ramach zajęć pracowni gastronomicznej klas I technikum gastronomicznego i szkoły zawodowej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xmlns="" id="{877764B0-3012-481F-A127-8CA9237137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24600" y="1904999"/>
            <a:ext cx="5304598" cy="3901296"/>
          </a:xfrm>
        </p:spPr>
      </p:pic>
    </p:spTree>
    <p:extLst>
      <p:ext uri="{BB962C8B-B14F-4D97-AF65-F5344CB8AC3E}">
        <p14:creationId xmlns:p14="http://schemas.microsoft.com/office/powerpoint/2010/main" xmlns="" val="19452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80E01F-C241-4184-B27A-C0A833C2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782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 „</a:t>
            </a:r>
            <a:r>
              <a:rPr lang="pl-PL" b="0" i="0" dirty="0">
                <a:effectLst/>
              </a:rPr>
              <a:t>Innowacyjne narzędzia w edukacji zawodowej dla niesłyszących</a:t>
            </a:r>
            <a:r>
              <a:rPr lang="pl-PL" dirty="0"/>
              <a:t>” korzysta z dofinansowania otrzymanego od Islandii, Liechtensteinu i Norwegii w ramach funduszy EOG. 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288698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8049A92-BD4D-4E6A-9599-04BE41242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Spis treści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AEFA7D4-8D47-4544-B4E6-1E3514032A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  <a:p>
            <a:r>
              <a:rPr lang="pl-PL" dirty="0"/>
              <a:t> Zadania</a:t>
            </a:r>
          </a:p>
          <a:p>
            <a:r>
              <a:rPr lang="pl-PL" dirty="0"/>
              <a:t> Proces</a:t>
            </a:r>
          </a:p>
          <a:p>
            <a:r>
              <a:rPr lang="pl-PL" dirty="0"/>
              <a:t> Źródła</a:t>
            </a:r>
          </a:p>
          <a:p>
            <a:r>
              <a:rPr lang="pl-PL" dirty="0"/>
              <a:t> Ewaluacja</a:t>
            </a:r>
          </a:p>
          <a:p>
            <a:r>
              <a:rPr lang="pl-PL" dirty="0"/>
              <a:t> Konkluzja</a:t>
            </a:r>
          </a:p>
          <a:p>
            <a:r>
              <a:rPr lang="pl-PL" dirty="0"/>
              <a:t> Poradnik dla nauczyciela</a:t>
            </a: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E1BB433F-768D-4266-947E-E86760DEA8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0" y="2126134"/>
            <a:ext cx="5181600" cy="3750319"/>
          </a:xfrm>
        </p:spPr>
      </p:pic>
    </p:spTree>
    <p:extLst>
      <p:ext uri="{BB962C8B-B14F-4D97-AF65-F5344CB8AC3E}">
        <p14:creationId xmlns:p14="http://schemas.microsoft.com/office/powerpoint/2010/main" xmlns="" val="15276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FC966FB-AD95-4B2F-8D52-75CF3AC6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8A5C7BC-155C-415F-9C27-2BEA948E7D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 Witajcie młodzi kucharze !!!!</a:t>
            </a:r>
          </a:p>
          <a:p>
            <a:r>
              <a:rPr lang="pl-PL" dirty="0"/>
              <a:t>Czy lubicie owoce, jakie są Wasze ulubione owoce ? </a:t>
            </a:r>
          </a:p>
          <a:p>
            <a:r>
              <a:rPr lang="pl-PL" dirty="0"/>
              <a:t>Jak dzielimy owoce ?</a:t>
            </a:r>
          </a:p>
          <a:p>
            <a:r>
              <a:rPr lang="pl-PL" dirty="0"/>
              <a:t>Dlaczego warto jeść owoce? </a:t>
            </a:r>
          </a:p>
          <a:p>
            <a:r>
              <a:rPr lang="pl-PL" dirty="0"/>
              <a:t>Czy znacie jakieś potrawy z owoców ?</a:t>
            </a: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96840C70-1B17-4F36-A585-85A3F8460C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24600" y="2001078"/>
            <a:ext cx="4800600" cy="3640103"/>
          </a:xfrm>
        </p:spPr>
      </p:pic>
    </p:spTree>
    <p:extLst>
      <p:ext uri="{BB962C8B-B14F-4D97-AF65-F5344CB8AC3E}">
        <p14:creationId xmlns:p14="http://schemas.microsoft.com/office/powerpoint/2010/main" xmlns="" val="297352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DC20B4F-D1A6-41E1-8A09-8CF3B76B6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Wprowadzenie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CF5EDB4-4F0D-4FD9-BD41-248D6A732A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Każdy z Was codziennie zjada mniejsze lub większe ilości  owoców. Na śniadanie, obiad, kolację. Spożywamy owoce w różnej postaci na surowo,  jako dodatek do potraw lub samodzielna potrawa, pijecie różnego rodzaju skoki, koktajle.</a:t>
            </a:r>
          </a:p>
          <a:p>
            <a:r>
              <a:rPr lang="pl-PL" dirty="0"/>
              <a:t>Każdy z Was pewno wie, że owoce to zdrowie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51DBD2F6-DF3B-4934-84BA-93E2865ECC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24600" y="1905000"/>
            <a:ext cx="4800600" cy="3736182"/>
          </a:xfrm>
        </p:spPr>
      </p:pic>
    </p:spTree>
    <p:extLst>
      <p:ext uri="{BB962C8B-B14F-4D97-AF65-F5344CB8AC3E}">
        <p14:creationId xmlns:p14="http://schemas.microsoft.com/office/powerpoint/2010/main" xmlns="" val="3904322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63E59B-F6CB-4701-AEFC-08DD6E54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Zadanie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9CD2201-F25B-411B-9425-69672ECF91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Wasze zadanie będzie składało się z dwóch części:</a:t>
            </a:r>
          </a:p>
          <a:p>
            <a:r>
              <a:rPr lang="pl-PL" dirty="0"/>
              <a:t>Części teoretycznej dotyczącej wykonania prezentacji w PowerPoint  </a:t>
            </a:r>
          </a:p>
          <a:p>
            <a:pPr marL="0" indent="0" algn="ctr">
              <a:buNone/>
            </a:pPr>
            <a:r>
              <a:rPr lang="pl-PL" dirty="0"/>
              <a:t>     na temat: „</a:t>
            </a:r>
            <a:r>
              <a:rPr lang="pl-PL" b="1" dirty="0">
                <a:solidFill>
                  <a:srgbClr val="00B050"/>
                </a:solidFill>
              </a:rPr>
              <a:t>Owoce, podział i                          zastosowanie owoców w gastronomi </a:t>
            </a:r>
            <a:r>
              <a:rPr lang="pl-PL" dirty="0"/>
              <a:t>”</a:t>
            </a:r>
          </a:p>
          <a:p>
            <a:r>
              <a:rPr lang="pl-PL" dirty="0"/>
              <a:t>Części praktycznej- polegającej na wykonaniu zdrowych potraw z owoców </a:t>
            </a: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D2C25B39-A0B9-43C8-9F08-7452F96861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26167" y="1867509"/>
            <a:ext cx="4273666" cy="4267570"/>
          </a:xfrm>
        </p:spPr>
      </p:pic>
    </p:spTree>
    <p:extLst>
      <p:ext uri="{BB962C8B-B14F-4D97-AF65-F5344CB8AC3E}">
        <p14:creationId xmlns:p14="http://schemas.microsoft.com/office/powerpoint/2010/main" xmlns="" val="134484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6A47B3A5-C38B-4C71-800E-416563F3E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735178"/>
          </a:xfrm>
        </p:spPr>
        <p:txBody>
          <a:bodyPr/>
          <a:lstStyle/>
          <a:p>
            <a:pPr algn="ctr"/>
            <a:r>
              <a:rPr lang="pl-PL" dirty="0"/>
              <a:t>Proces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1A0799F7-2477-4BD4-BCDF-89D792D4C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77009"/>
            <a:ext cx="10058400" cy="4595192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/>
              <a:t>   Proces przygotowania pierwszej części zadania:</a:t>
            </a:r>
          </a:p>
          <a:p>
            <a:pPr marL="0" indent="0">
              <a:buNone/>
            </a:pPr>
            <a:r>
              <a:rPr lang="pl-PL" sz="3200" dirty="0"/>
              <a:t>  Zadanie to będziecie wykonywać w parach, Waszym celem będzie przygotowanie prezentacji multimedialnej w programie PowerPoint.</a:t>
            </a:r>
          </a:p>
          <a:p>
            <a:pPr marL="0" indent="0">
              <a:buNone/>
            </a:pPr>
            <a:r>
              <a:rPr lang="pl-PL" sz="3200" dirty="0"/>
              <a:t>    Każda prezentacja ma zawierać:</a:t>
            </a:r>
          </a:p>
          <a:p>
            <a:pPr marL="0" indent="0">
              <a:buNone/>
            </a:pPr>
            <a:r>
              <a:rPr lang="pl-PL" sz="3200" dirty="0"/>
              <a:t>1. Imię i nazwisko autorów prezentacji</a:t>
            </a:r>
          </a:p>
          <a:p>
            <a:pPr marL="0" indent="0">
              <a:buNone/>
            </a:pPr>
            <a:r>
              <a:rPr lang="pl-PL" sz="3200" dirty="0"/>
              <a:t>2. Temat prezentacji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40213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2FAB938-7AFF-45F4-8384-9C26722A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Proces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6F075CD-C7D1-4446-9EB2-76EDF44E2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    3. Najważniejsze zagadnienia dotyczące omawianego tematu:</a:t>
            </a:r>
          </a:p>
          <a:p>
            <a:r>
              <a:rPr lang="pl-PL" dirty="0"/>
              <a:t>Co to jest owoc i jego budowa (np. jabłka) ?</a:t>
            </a:r>
          </a:p>
          <a:p>
            <a:r>
              <a:rPr lang="pl-PL" dirty="0"/>
              <a:t>Jak dzielimy owoce ze względu na cechy użytkowe ( 5 grup)?</a:t>
            </a:r>
          </a:p>
          <a:p>
            <a:r>
              <a:rPr lang="pl-PL" dirty="0"/>
              <a:t>Jakie są zasady obróbki wstępnej owoców? </a:t>
            </a:r>
          </a:p>
          <a:p>
            <a:r>
              <a:rPr lang="pl-PL" dirty="0"/>
              <a:t>Opisz 6 sposobów zastosowania owoców w gastronomi (np. surówki owocowe, kisiele owocowe)?</a:t>
            </a:r>
          </a:p>
          <a:p>
            <a:r>
              <a:rPr lang="pl-PL" dirty="0"/>
              <a:t>Jakie znasz zdrowe potrawy z owoców, podaj 5 przykładów?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135366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051846C-2EDA-457E-B8A7-268A7BE5A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841195"/>
          </a:xfrm>
        </p:spPr>
        <p:txBody>
          <a:bodyPr/>
          <a:lstStyle/>
          <a:p>
            <a:pPr algn="ctr"/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E41D3CC-508A-4394-8B4E-A3BD64ADE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98713"/>
            <a:ext cx="10058400" cy="4873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   Proces przygotowania drugiej części zadania:</a:t>
            </a:r>
          </a:p>
          <a:p>
            <a:r>
              <a:rPr lang="pl-PL" dirty="0"/>
              <a:t>Zadanie to będziecie wykonywać w parach, waszym celem będzie wybranie z prezentacji multimedialnej dwóch receptur na  zdrową potrawę z owoców i wykonanie ich w pracowni gastronomicznej.</a:t>
            </a:r>
          </a:p>
          <a:p>
            <a:r>
              <a:rPr lang="pl-PL" dirty="0"/>
              <a:t>W tym celu musicie: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Wybrać 2 receptury z prezentacji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Przygotować zapotrzebowanie na surowce na 3 porcje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 Przygotować niezbędny sprzęt do wykonania ćwiczenia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Wykonać ćwiczenie zgodnie z zasadami HACCP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Przeprowadzić prezentację i degustację potraw</a:t>
            </a:r>
          </a:p>
          <a:p>
            <a:pPr marL="457200" indent="-457200">
              <a:buFont typeface="+mj-lt"/>
              <a:buAutoNum type="arabicPeriod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82006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922</Words>
  <Application>Microsoft Office PowerPoint</Application>
  <PresentationFormat>Niestandardowy</PresentationFormat>
  <Paragraphs>133</Paragraphs>
  <Slides>20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Owoce </vt:lpstr>
      <vt:lpstr>Podział owoców,  zastosowanie owoców w gastronomii</vt:lpstr>
      <vt:lpstr>Spis treści </vt:lpstr>
      <vt:lpstr>Wprowadzenie</vt:lpstr>
      <vt:lpstr>Wprowadzenie </vt:lpstr>
      <vt:lpstr>Zadanie </vt:lpstr>
      <vt:lpstr>Proces </vt:lpstr>
      <vt:lpstr>Proces </vt:lpstr>
      <vt:lpstr>Proces</vt:lpstr>
      <vt:lpstr>Źródła</vt:lpstr>
      <vt:lpstr>Ewaluacja części I teoretycznej </vt:lpstr>
      <vt:lpstr>Ewaluacja części II praktycznej </vt:lpstr>
      <vt:lpstr>Ewaluacja - ocena</vt:lpstr>
      <vt:lpstr>Konkluzja</vt:lpstr>
      <vt:lpstr>Konkluzja</vt:lpstr>
      <vt:lpstr>Poradnik dla nauczyciela</vt:lpstr>
      <vt:lpstr>Poradnik dla nauczyciela</vt:lpstr>
      <vt:lpstr>Poradnik dla nauczyciela</vt:lpstr>
      <vt:lpstr>Powodzenia </vt:lpstr>
      <vt:lpstr>Projekt „Innowacyjne narzędzia w edukacji zawodowej dla niesłyszących” korzysta z dofinansowania otrzymanego od Islandii, Liechtensteinu i Norwegii w ramach funduszy EOG.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Owoce</dc:title>
  <dc:creator>Danusia</dc:creator>
  <cp:lastModifiedBy>Konrad1</cp:lastModifiedBy>
  <cp:revision>22</cp:revision>
  <dcterms:created xsi:type="dcterms:W3CDTF">2020-08-18T13:26:36Z</dcterms:created>
  <dcterms:modified xsi:type="dcterms:W3CDTF">2021-08-28T09:07:38Z</dcterms:modified>
</cp:coreProperties>
</file>